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1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1200150" x="0"/>
            <a:ext cy="2743199" cx="9144000"/>
          </a:xfrm>
          <a:prstGeom prst="rect">
            <a:avLst/>
          </a:prstGeom>
          <a:solidFill>
            <a:schemeClr val="dk1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9" name="Shape 9"/>
          <p:cNvGrpSpPr/>
          <p:nvPr/>
        </p:nvGrpSpPr>
        <p:grpSpPr>
          <a:xfrm>
            <a:off y="-1078" x="0"/>
            <a:ext cy="5144627" cx="1827407"/>
            <a:chOff y="-1438" x="0"/>
            <a:chExt cy="6859503" cx="798029"/>
          </a:xfrm>
        </p:grpSpPr>
        <p:sp>
          <p:nvSpPr>
            <p:cNvPr id="10" name="Shape 10"/>
            <p:cNvSpPr/>
            <p:nvPr/>
          </p:nvSpPr>
          <p:spPr>
            <a:xfrm>
              <a:off y="-1438" x="0"/>
              <a:ext cy="6858065" cx="798029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y="0" x="0"/>
              <a:ext cy="6858065" cx="399014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" name="Shape 12"/>
          <p:cNvGrpSpPr/>
          <p:nvPr/>
        </p:nvGrpSpPr>
        <p:grpSpPr>
          <a:xfrm flipH="1">
            <a:off y="0" x="7316591"/>
            <a:ext cy="5144627" cx="1827407"/>
            <a:chOff y="-1438" x="0"/>
            <a:chExt cy="6859503" cx="798029"/>
          </a:xfrm>
        </p:grpSpPr>
        <p:sp>
          <p:nvSpPr>
            <p:cNvPr id="13" name="Shape 13"/>
            <p:cNvSpPr/>
            <p:nvPr/>
          </p:nvSpPr>
          <p:spPr>
            <a:xfrm>
              <a:off y="-1438" x="0"/>
              <a:ext cy="6858065" cx="798029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y="0" x="0"/>
              <a:ext cy="6858065" cx="399014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5" name="Shape 15"/>
          <p:cNvSpPr txBox="1"/>
          <p:nvPr>
            <p:ph type="ctrTitle"/>
          </p:nvPr>
        </p:nvSpPr>
        <p:spPr>
          <a:xfrm>
            <a:off y="1568184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y="2914650" x="685800"/>
            <a:ext cy="6585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9" name="Shape 19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20" name="Shape 20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23" name="Shape 2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5" name="Shape 25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0" name="Shape 30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31" name="Shape 31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3" name="Shape 33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34" name="Shape 34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Shape 36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42" name="Shape 42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43" name="Shape 4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" name="Shape 45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46" name="Shape 46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8" name="Shape 48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52" name="Shape 52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53" name="Shape 5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" name="Shape 55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56" name="Shape 56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8" name="Shape 58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1800">
                <a:solidFill>
                  <a:schemeClr val="lt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62" name="Shape 62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63" name="Shape 6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" name="Shape 65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66" name="Shape 66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8" name="Shape 68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buFont typeface="Trebuchet MS"/>
              <a:defRPr sz="3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buFont typeface="Trebuchet MS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buFont typeface="Trebuchet MS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ctrTitle"/>
          </p:nvPr>
        </p:nvSpPr>
        <p:spPr>
          <a:xfrm>
            <a:off y="1568184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Figurative Language</a:t>
            </a:r>
          </a:p>
        </p:txBody>
      </p:sp>
      <p:sp>
        <p:nvSpPr>
          <p:cNvPr id="71" name="Shape 71"/>
          <p:cNvSpPr txBox="1"/>
          <p:nvPr>
            <p:ph idx="1" type="subTitle"/>
          </p:nvPr>
        </p:nvSpPr>
        <p:spPr>
          <a:xfrm>
            <a:off y="2914650" x="685800"/>
            <a:ext cy="6585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 can define figurative language and identify examples of figurative language in a piece of fiction.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y="205975" x="457200"/>
            <a:ext cy="857400" cx="54020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en"/>
              <a:t>What is Figurative Language?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1200150" x="914400"/>
            <a:ext cy="1736100" cx="34889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Writing that appeals to the senses and goes </a:t>
            </a:r>
            <a:r>
              <a:rPr u="sng" lang="en"/>
              <a:t>beyond the literal meaning</a:t>
            </a:r>
            <a:r>
              <a:rPr lang="en"/>
              <a:t> of the word or words used.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y="2481450" x="2655350"/>
            <a:ext cy="449400" cx="3852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2275" x="5871350"/>
            <a:ext cy="6314000" cx="29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Extended Metaphor: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1012875" x="457200"/>
            <a:ext cy="1254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800" lang="en"/>
              <a:t>“An extended metaphor is a comparison developed over several lines of writing” (Holt).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y="2207200" x="923025"/>
            <a:ext cy="1819200" cx="6434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u="sng" sz="2500" lang="en">
                <a:solidFill>
                  <a:srgbClr val="9ABF87"/>
                </a:solidFill>
              </a:rPr>
              <a:t>Example:</a:t>
            </a:r>
          </a:p>
          <a:p>
            <a:pPr rtl="0">
              <a:spcBef>
                <a:spcPts val="0"/>
              </a:spcBef>
              <a:buNone/>
            </a:pPr>
            <a:r>
              <a:rPr sz="2500" lang="en">
                <a:solidFill>
                  <a:srgbClr val="9ABF87"/>
                </a:solidFill>
              </a:rPr>
              <a:t>School is a prison,</a:t>
            </a:r>
          </a:p>
          <a:p>
            <a:pPr rtl="0">
              <a:spcBef>
                <a:spcPts val="0"/>
              </a:spcBef>
              <a:buNone/>
            </a:pPr>
            <a:r>
              <a:rPr sz="2500" lang="en">
                <a:solidFill>
                  <a:srgbClr val="9ABF87"/>
                </a:solidFill>
              </a:rPr>
              <a:t>confined to desks like a prison cell.</a:t>
            </a:r>
          </a:p>
          <a:p>
            <a:pPr rtl="0">
              <a:spcBef>
                <a:spcPts val="0"/>
              </a:spcBef>
              <a:buNone/>
            </a:pPr>
            <a:r>
              <a:rPr sz="2500" lang="en">
                <a:solidFill>
                  <a:srgbClr val="9ABF87"/>
                </a:solidFill>
              </a:rPr>
              <a:t>Regulated clothing</a:t>
            </a:r>
          </a:p>
          <a:p>
            <a:pPr rtl="0">
              <a:spcBef>
                <a:spcPts val="0"/>
              </a:spcBef>
              <a:buNone/>
            </a:pPr>
            <a:r>
              <a:rPr sz="2500" lang="en">
                <a:solidFill>
                  <a:srgbClr val="9ABF87"/>
                </a:solidFill>
              </a:rPr>
              <a:t>may as well be our orange jumpsuits.</a:t>
            </a:r>
          </a:p>
          <a:p>
            <a:pPr rtl="0">
              <a:spcBef>
                <a:spcPts val="0"/>
              </a:spcBef>
              <a:buNone/>
            </a:pPr>
            <a:r>
              <a:rPr sz="2500" lang="en">
                <a:solidFill>
                  <a:srgbClr val="9ABF87"/>
                </a:solidFill>
              </a:rPr>
              <a:t>The warden sits in his office,</a:t>
            </a:r>
          </a:p>
          <a:p>
            <a:pPr rtl="0">
              <a:spcBef>
                <a:spcPts val="0"/>
              </a:spcBef>
              <a:buNone/>
            </a:pPr>
            <a:r>
              <a:rPr sz="2500" lang="en">
                <a:solidFill>
                  <a:srgbClr val="9ABF87"/>
                </a:solidFill>
              </a:rPr>
              <a:t>handing out punishments and rewards.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2500">
              <a:solidFill>
                <a:srgbClr val="9ABF87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en"/>
              <a:t>How do I analyze an extended metaphor?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971550" x="457200"/>
            <a:ext cy="1254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u="sng" lang="en"/>
              <a:t>1st-</a:t>
            </a:r>
            <a:r>
              <a:rPr lang="en"/>
              <a:t> Identify the primary metaphor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/>
              <a:t>	</a:t>
            </a:r>
            <a:r>
              <a:rPr sz="2000" lang="en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“School is a prison”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500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 txBox="1"/>
          <p:nvPr>
            <p:ph idx="2" type="body"/>
          </p:nvPr>
        </p:nvSpPr>
        <p:spPr>
          <a:xfrm>
            <a:off y="1885950" x="457200"/>
            <a:ext cy="17448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u="sng" lang="en"/>
              <a:t>2nd-</a:t>
            </a:r>
            <a:r>
              <a:rPr lang="en"/>
              <a:t> Identify the elements used in the poem that correspond with the metaphor.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/>
              <a:t>	</a:t>
            </a:r>
            <a:r>
              <a:rPr sz="2000" lang="en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Desks, Clothing Rules, Principle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500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 txBox="1"/>
          <p:nvPr>
            <p:ph idx="3" type="body"/>
          </p:nvPr>
        </p:nvSpPr>
        <p:spPr>
          <a:xfrm>
            <a:off y="3257550" x="381000"/>
            <a:ext cy="1254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u="sng" lang="en"/>
              <a:t>3rd-</a:t>
            </a:r>
            <a:r>
              <a:rPr lang="en"/>
              <a:t> Identify the figurative language used to compare.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/>
              <a:t>	</a:t>
            </a:r>
            <a:r>
              <a:rPr sz="2000" lang="en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Desks= Cells	Clothing Rules= Uniform	Principle= Wardan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500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spotlight">
  <a:themeElements>
    <a:clrScheme name="Custom 439">
      <a:dk1>
        <a:srgbClr val="000000"/>
      </a:dk1>
      <a:lt1>
        <a:srgbClr val="FFFFFF"/>
      </a:lt1>
      <a:dk2>
        <a:srgbClr val="5C6E95"/>
      </a:dk2>
      <a:lt2>
        <a:srgbClr val="ACB4C2"/>
      </a:lt2>
      <a:accent1>
        <a:srgbClr val="667E50"/>
      </a:accent1>
      <a:accent2>
        <a:srgbClr val="CFBF73"/>
      </a:accent2>
      <a:accent3>
        <a:srgbClr val="8C7C82"/>
      </a:accent3>
      <a:accent4>
        <a:srgbClr val="9ABF87"/>
      </a:accent4>
      <a:accent5>
        <a:srgbClr val="CF9462"/>
      </a:accent5>
      <a:accent6>
        <a:srgbClr val="A25642"/>
      </a:accent6>
      <a:hlink>
        <a:srgbClr val="5173A5"/>
      </a:hlink>
      <a:folHlink>
        <a:srgbClr val="68728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